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2" r:id="rId2"/>
    <p:sldId id="265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93C9B-B224-4B80-A375-966E45E208C2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C4FBCE-9BB6-4DCA-8319-ECC8B30C190D}">
      <dgm:prSet phldrT="[Text]"/>
      <dgm:spPr/>
      <dgm:t>
        <a:bodyPr/>
        <a:lstStyle/>
        <a:p>
          <a:r>
            <a:rPr lang="ka-GE" dirty="0" smtClean="0"/>
            <a:t>მწვავე ჰოსპიტალური </a:t>
          </a:r>
          <a:r>
            <a:rPr lang="ka-GE" dirty="0" smtClean="0"/>
            <a:t>საწოლები</a:t>
          </a:r>
          <a:endParaRPr lang="en-US" dirty="0"/>
        </a:p>
      </dgm:t>
    </dgm:pt>
    <dgm:pt modelId="{D7F0968D-E9E0-49BE-AA25-DA7887B5607C}" type="parTrans" cxnId="{2E7358BC-AF5C-4AF1-BF2A-1C735684418B}">
      <dgm:prSet/>
      <dgm:spPr/>
      <dgm:t>
        <a:bodyPr/>
        <a:lstStyle/>
        <a:p>
          <a:endParaRPr lang="en-US"/>
        </a:p>
      </dgm:t>
    </dgm:pt>
    <dgm:pt modelId="{66D88421-9162-415F-B8DC-D44B9ACEFA8F}" type="sibTrans" cxnId="{2E7358BC-AF5C-4AF1-BF2A-1C735684418B}">
      <dgm:prSet/>
      <dgm:spPr/>
      <dgm:t>
        <a:bodyPr/>
        <a:lstStyle/>
        <a:p>
          <a:endParaRPr lang="en-US"/>
        </a:p>
      </dgm:t>
    </dgm:pt>
    <dgm:pt modelId="{28DDC094-2F92-4D23-B394-30B2DE0EC4A5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  1347</a:t>
          </a:r>
          <a:endParaRPr lang="en-US" dirty="0"/>
        </a:p>
      </dgm:t>
    </dgm:pt>
    <dgm:pt modelId="{D65AE706-FB95-4E51-97A4-4EECF25DEC05}" type="parTrans" cxnId="{9737252A-56BF-49B9-A3FB-719E24DBDC61}">
      <dgm:prSet/>
      <dgm:spPr/>
      <dgm:t>
        <a:bodyPr/>
        <a:lstStyle/>
        <a:p>
          <a:endParaRPr lang="en-US"/>
        </a:p>
      </dgm:t>
    </dgm:pt>
    <dgm:pt modelId="{7B765318-8F7A-4064-BDD9-65C149FC0A8C}" type="sibTrans" cxnId="{9737252A-56BF-49B9-A3FB-719E24DBDC61}">
      <dgm:prSet/>
      <dgm:spPr/>
      <dgm:t>
        <a:bodyPr/>
        <a:lstStyle/>
        <a:p>
          <a:endParaRPr lang="en-US"/>
        </a:p>
      </dgm:t>
    </dgm:pt>
    <dgm:pt modelId="{5FDEB228-E8CC-4784-88A9-3A1D5C29559D}">
      <dgm:prSet phldrT="[Text]"/>
      <dgm:spPr/>
      <dgm:t>
        <a:bodyPr/>
        <a:lstStyle/>
        <a:p>
          <a:r>
            <a:rPr lang="ka-GE" dirty="0" smtClean="0"/>
            <a:t>პროგნოზი - </a:t>
          </a:r>
          <a:r>
            <a:rPr lang="ka-GE" dirty="0" smtClean="0"/>
            <a:t>2025 </a:t>
          </a:r>
          <a:endParaRPr lang="ka-GE" dirty="0" smtClean="0"/>
        </a:p>
        <a:p>
          <a:r>
            <a:rPr lang="en-US" dirty="0" smtClean="0"/>
            <a:t>1040</a:t>
          </a:r>
          <a:endParaRPr lang="en-US" dirty="0"/>
        </a:p>
      </dgm:t>
    </dgm:pt>
    <dgm:pt modelId="{4CA3094F-EA19-4A9B-BC91-C28690133FCC}" type="parTrans" cxnId="{14C8984D-3BE2-4B34-B482-E89C11D3FABD}">
      <dgm:prSet/>
      <dgm:spPr/>
      <dgm:t>
        <a:bodyPr/>
        <a:lstStyle/>
        <a:p>
          <a:endParaRPr lang="en-US"/>
        </a:p>
      </dgm:t>
    </dgm:pt>
    <dgm:pt modelId="{99AE8A9F-7F9A-4EE6-A7DB-47C3468F0244}" type="sibTrans" cxnId="{14C8984D-3BE2-4B34-B482-E89C11D3FABD}">
      <dgm:prSet/>
      <dgm:spPr/>
      <dgm:t>
        <a:bodyPr/>
        <a:lstStyle/>
        <a:p>
          <a:endParaRPr lang="en-US"/>
        </a:p>
      </dgm:t>
    </dgm:pt>
    <dgm:pt modelId="{D5FF6899-8F70-4EB5-ABE7-65EAADA06B36}">
      <dgm:prSet phldrT="[Text]"/>
      <dgm:spPr/>
      <dgm:t>
        <a:bodyPr/>
        <a:lstStyle/>
        <a:p>
          <a:r>
            <a:rPr lang="ka-GE" dirty="0" smtClean="0"/>
            <a:t>გრძელვადიანი </a:t>
          </a:r>
          <a:r>
            <a:rPr lang="ka-GE" dirty="0" smtClean="0"/>
            <a:t>მოვლის/ საცხოვრისის საწოლები</a:t>
          </a:r>
          <a:endParaRPr lang="en-US" dirty="0"/>
        </a:p>
      </dgm:t>
    </dgm:pt>
    <dgm:pt modelId="{40E6EE00-EDC9-43E4-A441-5956F7C1CC4A}" type="parTrans" cxnId="{EB480078-B2A5-4074-B007-423959E3E615}">
      <dgm:prSet/>
      <dgm:spPr/>
      <dgm:t>
        <a:bodyPr/>
        <a:lstStyle/>
        <a:p>
          <a:endParaRPr lang="en-US"/>
        </a:p>
      </dgm:t>
    </dgm:pt>
    <dgm:pt modelId="{D802025B-817B-4FFE-BD1C-3195F2DC026C}" type="sibTrans" cxnId="{EB480078-B2A5-4074-B007-423959E3E615}">
      <dgm:prSet/>
      <dgm:spPr/>
      <dgm:t>
        <a:bodyPr/>
        <a:lstStyle/>
        <a:p>
          <a:endParaRPr lang="en-US"/>
        </a:p>
      </dgm:t>
    </dgm:pt>
    <dgm:pt modelId="{57DF9FB6-C41C-449A-9BD3-C9459C2C7520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 100</a:t>
          </a:r>
          <a:endParaRPr lang="en-US" dirty="0"/>
        </a:p>
      </dgm:t>
    </dgm:pt>
    <dgm:pt modelId="{7F3C07A1-E0FF-4866-90F2-4E6BC312489F}" type="parTrans" cxnId="{0FEB7A13-A4EB-46A9-9085-F1404A8AE545}">
      <dgm:prSet/>
      <dgm:spPr/>
      <dgm:t>
        <a:bodyPr/>
        <a:lstStyle/>
        <a:p>
          <a:endParaRPr lang="en-US"/>
        </a:p>
      </dgm:t>
    </dgm:pt>
    <dgm:pt modelId="{884C1F16-AE26-46EA-8DFD-72CC59F234A9}" type="sibTrans" cxnId="{0FEB7A13-A4EB-46A9-9085-F1404A8AE545}">
      <dgm:prSet/>
      <dgm:spPr/>
      <dgm:t>
        <a:bodyPr/>
        <a:lstStyle/>
        <a:p>
          <a:endParaRPr lang="en-US"/>
        </a:p>
      </dgm:t>
    </dgm:pt>
    <dgm:pt modelId="{7CF8BB1A-1995-4A65-8B19-73E8CC7F8EBE}">
      <dgm:prSet phldrT="[Text]"/>
      <dgm:spPr/>
      <dgm:t>
        <a:bodyPr/>
        <a:lstStyle/>
        <a:p>
          <a:r>
            <a:rPr lang="ka-GE" dirty="0" smtClean="0"/>
            <a:t>პროგნოზი 2025 </a:t>
          </a:r>
        </a:p>
        <a:p>
          <a:r>
            <a:rPr lang="en-US" dirty="0" smtClean="0"/>
            <a:t>445</a:t>
          </a:r>
          <a:endParaRPr lang="en-US" dirty="0"/>
        </a:p>
      </dgm:t>
    </dgm:pt>
    <dgm:pt modelId="{16776F8A-25A9-48F0-8178-236D4FDACB6C}" type="parTrans" cxnId="{9430966C-B8A3-44B0-A6B9-3F9F6E220AFD}">
      <dgm:prSet/>
      <dgm:spPr/>
      <dgm:t>
        <a:bodyPr/>
        <a:lstStyle/>
        <a:p>
          <a:endParaRPr lang="en-US"/>
        </a:p>
      </dgm:t>
    </dgm:pt>
    <dgm:pt modelId="{2B0407C0-737D-43CE-8466-F09741B35334}" type="sibTrans" cxnId="{9430966C-B8A3-44B0-A6B9-3F9F6E220AFD}">
      <dgm:prSet/>
      <dgm:spPr/>
      <dgm:t>
        <a:bodyPr/>
        <a:lstStyle/>
        <a:p>
          <a:endParaRPr lang="en-US"/>
        </a:p>
      </dgm:t>
    </dgm:pt>
    <dgm:pt modelId="{A65DBD9B-3EB3-4E8E-A37B-3E0F711E0974}" type="pres">
      <dgm:prSet presAssocID="{76293C9B-B224-4B80-A375-966E45E208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FA65A9-8912-4431-9686-83828072126F}" type="pres">
      <dgm:prSet presAssocID="{83C4FBCE-9BB6-4DCA-8319-ECC8B30C190D}" presName="vertFlow" presStyleCnt="0"/>
      <dgm:spPr/>
    </dgm:pt>
    <dgm:pt modelId="{EAC4656D-1673-484B-AD93-31F62F303A50}" type="pres">
      <dgm:prSet presAssocID="{83C4FBCE-9BB6-4DCA-8319-ECC8B30C190D}" presName="header" presStyleLbl="node1" presStyleIdx="0" presStyleCnt="2"/>
      <dgm:spPr/>
      <dgm:t>
        <a:bodyPr/>
        <a:lstStyle/>
        <a:p>
          <a:endParaRPr lang="en-US"/>
        </a:p>
      </dgm:t>
    </dgm:pt>
    <dgm:pt modelId="{7697A03F-445F-4622-AA74-EE20AFDC0220}" type="pres">
      <dgm:prSet presAssocID="{D65AE706-FB95-4E51-97A4-4EECF25DEC05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7156DE7-6831-4B5C-B72D-EFE5617D4CFF}" type="pres">
      <dgm:prSet presAssocID="{28DDC094-2F92-4D23-B394-30B2DE0EC4A5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B8072-6256-4143-9BFE-3FEDFC069F14}" type="pres">
      <dgm:prSet presAssocID="{7B765318-8F7A-4064-BDD9-65C149FC0A8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0855ADE-4AC4-4641-B8F0-3FCD2301AB89}" type="pres">
      <dgm:prSet presAssocID="{5FDEB228-E8CC-4784-88A9-3A1D5C29559D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B2C149-CC4D-41FD-8462-B398714F641D}" type="pres">
      <dgm:prSet presAssocID="{83C4FBCE-9BB6-4DCA-8319-ECC8B30C190D}" presName="hSp" presStyleCnt="0"/>
      <dgm:spPr/>
    </dgm:pt>
    <dgm:pt modelId="{66DA4ABB-E45C-469A-A156-F888F3CDE0E7}" type="pres">
      <dgm:prSet presAssocID="{D5FF6899-8F70-4EB5-ABE7-65EAADA06B36}" presName="vertFlow" presStyleCnt="0"/>
      <dgm:spPr/>
    </dgm:pt>
    <dgm:pt modelId="{C770791B-0B13-400C-AA8B-F28EDC60BD93}" type="pres">
      <dgm:prSet presAssocID="{D5FF6899-8F70-4EB5-ABE7-65EAADA06B36}" presName="header" presStyleLbl="node1" presStyleIdx="1" presStyleCnt="2"/>
      <dgm:spPr/>
      <dgm:t>
        <a:bodyPr/>
        <a:lstStyle/>
        <a:p>
          <a:endParaRPr lang="en-US"/>
        </a:p>
      </dgm:t>
    </dgm:pt>
    <dgm:pt modelId="{1DC23F45-60BF-4356-8B45-517936B3C4F3}" type="pres">
      <dgm:prSet presAssocID="{7F3C07A1-E0FF-4866-90F2-4E6BC312489F}" presName="parTrans" presStyleLbl="sibTrans2D1" presStyleIdx="2" presStyleCnt="4"/>
      <dgm:spPr/>
      <dgm:t>
        <a:bodyPr/>
        <a:lstStyle/>
        <a:p>
          <a:endParaRPr lang="en-US"/>
        </a:p>
      </dgm:t>
    </dgm:pt>
    <dgm:pt modelId="{FDF95B7E-A218-4A03-836B-944DAB266DD1}" type="pres">
      <dgm:prSet presAssocID="{57DF9FB6-C41C-449A-9BD3-C9459C2C7520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D44DC-34DC-4310-BFBD-F2F3EEF5A144}" type="pres">
      <dgm:prSet presAssocID="{884C1F16-AE26-46EA-8DFD-72CC59F234A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16BB7AE-652F-4BB8-89D1-5DDBDEFFAC1F}" type="pres">
      <dgm:prSet presAssocID="{7CF8BB1A-1995-4A65-8B19-73E8CC7F8EBE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AAA909-4494-43F5-8932-4E260C414D41}" type="presOf" srcId="{D5FF6899-8F70-4EB5-ABE7-65EAADA06B36}" destId="{C770791B-0B13-400C-AA8B-F28EDC60BD93}" srcOrd="0" destOrd="0" presId="urn:microsoft.com/office/officeart/2005/8/layout/lProcess1"/>
    <dgm:cxn modelId="{EF8DE0CF-3044-4DF8-88F0-3885BAFD4ECE}" type="presOf" srcId="{76293C9B-B224-4B80-A375-966E45E208C2}" destId="{A65DBD9B-3EB3-4E8E-A37B-3E0F711E0974}" srcOrd="0" destOrd="0" presId="urn:microsoft.com/office/officeart/2005/8/layout/lProcess1"/>
    <dgm:cxn modelId="{59F54E41-B51C-49CB-BC3F-4AC680FDF204}" type="presOf" srcId="{57DF9FB6-C41C-449A-9BD3-C9459C2C7520}" destId="{FDF95B7E-A218-4A03-836B-944DAB266DD1}" srcOrd="0" destOrd="0" presId="urn:microsoft.com/office/officeart/2005/8/layout/lProcess1"/>
    <dgm:cxn modelId="{F956293A-E7E2-4812-A7FE-1A147E37B74A}" type="presOf" srcId="{28DDC094-2F92-4D23-B394-30B2DE0EC4A5}" destId="{F7156DE7-6831-4B5C-B72D-EFE5617D4CFF}" srcOrd="0" destOrd="0" presId="urn:microsoft.com/office/officeart/2005/8/layout/lProcess1"/>
    <dgm:cxn modelId="{C34E5A6A-1344-4902-ABF7-789CF246DFAB}" type="presOf" srcId="{83C4FBCE-9BB6-4DCA-8319-ECC8B30C190D}" destId="{EAC4656D-1673-484B-AD93-31F62F303A50}" srcOrd="0" destOrd="0" presId="urn:microsoft.com/office/officeart/2005/8/layout/lProcess1"/>
    <dgm:cxn modelId="{9737252A-56BF-49B9-A3FB-719E24DBDC61}" srcId="{83C4FBCE-9BB6-4DCA-8319-ECC8B30C190D}" destId="{28DDC094-2F92-4D23-B394-30B2DE0EC4A5}" srcOrd="0" destOrd="0" parTransId="{D65AE706-FB95-4E51-97A4-4EECF25DEC05}" sibTransId="{7B765318-8F7A-4064-BDD9-65C149FC0A8C}"/>
    <dgm:cxn modelId="{E38BB4D7-D007-4EF0-95D0-FE5662B6976C}" type="presOf" srcId="{884C1F16-AE26-46EA-8DFD-72CC59F234A9}" destId="{6D1D44DC-34DC-4310-BFBD-F2F3EEF5A144}" srcOrd="0" destOrd="0" presId="urn:microsoft.com/office/officeart/2005/8/layout/lProcess1"/>
    <dgm:cxn modelId="{C782F5CC-D0C4-422A-9EBD-BABE429A9D96}" type="presOf" srcId="{7B765318-8F7A-4064-BDD9-65C149FC0A8C}" destId="{B2BB8072-6256-4143-9BFE-3FEDFC069F14}" srcOrd="0" destOrd="0" presId="urn:microsoft.com/office/officeart/2005/8/layout/lProcess1"/>
    <dgm:cxn modelId="{2E7358BC-AF5C-4AF1-BF2A-1C735684418B}" srcId="{76293C9B-B224-4B80-A375-966E45E208C2}" destId="{83C4FBCE-9BB6-4DCA-8319-ECC8B30C190D}" srcOrd="0" destOrd="0" parTransId="{D7F0968D-E9E0-49BE-AA25-DA7887B5607C}" sibTransId="{66D88421-9162-415F-B8DC-D44B9ACEFA8F}"/>
    <dgm:cxn modelId="{9430966C-B8A3-44B0-A6B9-3F9F6E220AFD}" srcId="{D5FF6899-8F70-4EB5-ABE7-65EAADA06B36}" destId="{7CF8BB1A-1995-4A65-8B19-73E8CC7F8EBE}" srcOrd="1" destOrd="0" parTransId="{16776F8A-25A9-48F0-8178-236D4FDACB6C}" sibTransId="{2B0407C0-737D-43CE-8466-F09741B35334}"/>
    <dgm:cxn modelId="{14C8984D-3BE2-4B34-B482-E89C11D3FABD}" srcId="{83C4FBCE-9BB6-4DCA-8319-ECC8B30C190D}" destId="{5FDEB228-E8CC-4784-88A9-3A1D5C29559D}" srcOrd="1" destOrd="0" parTransId="{4CA3094F-EA19-4A9B-BC91-C28690133FCC}" sibTransId="{99AE8A9F-7F9A-4EE6-A7DB-47C3468F0244}"/>
    <dgm:cxn modelId="{EB480078-B2A5-4074-B007-423959E3E615}" srcId="{76293C9B-B224-4B80-A375-966E45E208C2}" destId="{D5FF6899-8F70-4EB5-ABE7-65EAADA06B36}" srcOrd="1" destOrd="0" parTransId="{40E6EE00-EDC9-43E4-A441-5956F7C1CC4A}" sibTransId="{D802025B-817B-4FFE-BD1C-3195F2DC026C}"/>
    <dgm:cxn modelId="{4DCA8596-BAEA-4C4F-8E66-78F79F85465B}" type="presOf" srcId="{5FDEB228-E8CC-4784-88A9-3A1D5C29559D}" destId="{C0855ADE-4AC4-4641-B8F0-3FCD2301AB89}" srcOrd="0" destOrd="0" presId="urn:microsoft.com/office/officeart/2005/8/layout/lProcess1"/>
    <dgm:cxn modelId="{0FEB7A13-A4EB-46A9-9085-F1404A8AE545}" srcId="{D5FF6899-8F70-4EB5-ABE7-65EAADA06B36}" destId="{57DF9FB6-C41C-449A-9BD3-C9459C2C7520}" srcOrd="0" destOrd="0" parTransId="{7F3C07A1-E0FF-4866-90F2-4E6BC312489F}" sibTransId="{884C1F16-AE26-46EA-8DFD-72CC59F234A9}"/>
    <dgm:cxn modelId="{FB353936-0609-4434-9749-97E490AB837A}" type="presOf" srcId="{D65AE706-FB95-4E51-97A4-4EECF25DEC05}" destId="{7697A03F-445F-4622-AA74-EE20AFDC0220}" srcOrd="0" destOrd="0" presId="urn:microsoft.com/office/officeart/2005/8/layout/lProcess1"/>
    <dgm:cxn modelId="{B9557220-D34D-4FDA-9648-FE9F5D79423D}" type="presOf" srcId="{7CF8BB1A-1995-4A65-8B19-73E8CC7F8EBE}" destId="{916BB7AE-652F-4BB8-89D1-5DDBDEFFAC1F}" srcOrd="0" destOrd="0" presId="urn:microsoft.com/office/officeart/2005/8/layout/lProcess1"/>
    <dgm:cxn modelId="{3846D623-364E-40A9-83E7-CCF01E35AF11}" type="presOf" srcId="{7F3C07A1-E0FF-4866-90F2-4E6BC312489F}" destId="{1DC23F45-60BF-4356-8B45-517936B3C4F3}" srcOrd="0" destOrd="0" presId="urn:microsoft.com/office/officeart/2005/8/layout/lProcess1"/>
    <dgm:cxn modelId="{F8D4796F-AB08-4EA2-94A6-862E50C9B930}" type="presParOf" srcId="{A65DBD9B-3EB3-4E8E-A37B-3E0F711E0974}" destId="{8EFA65A9-8912-4431-9686-83828072126F}" srcOrd="0" destOrd="0" presId="urn:microsoft.com/office/officeart/2005/8/layout/lProcess1"/>
    <dgm:cxn modelId="{393E12AC-605E-43E1-9A54-A078346765FD}" type="presParOf" srcId="{8EFA65A9-8912-4431-9686-83828072126F}" destId="{EAC4656D-1673-484B-AD93-31F62F303A50}" srcOrd="0" destOrd="0" presId="urn:microsoft.com/office/officeart/2005/8/layout/lProcess1"/>
    <dgm:cxn modelId="{D604F0CD-3C54-488A-B7BF-B17A54591EEC}" type="presParOf" srcId="{8EFA65A9-8912-4431-9686-83828072126F}" destId="{7697A03F-445F-4622-AA74-EE20AFDC0220}" srcOrd="1" destOrd="0" presId="urn:microsoft.com/office/officeart/2005/8/layout/lProcess1"/>
    <dgm:cxn modelId="{EAFC9C49-D6B3-4E49-8864-C25191F575DD}" type="presParOf" srcId="{8EFA65A9-8912-4431-9686-83828072126F}" destId="{F7156DE7-6831-4B5C-B72D-EFE5617D4CFF}" srcOrd="2" destOrd="0" presId="urn:microsoft.com/office/officeart/2005/8/layout/lProcess1"/>
    <dgm:cxn modelId="{6999CC03-38E6-4990-AEFE-E2BD2013F1FC}" type="presParOf" srcId="{8EFA65A9-8912-4431-9686-83828072126F}" destId="{B2BB8072-6256-4143-9BFE-3FEDFC069F14}" srcOrd="3" destOrd="0" presId="urn:microsoft.com/office/officeart/2005/8/layout/lProcess1"/>
    <dgm:cxn modelId="{D4C4149C-10FD-4D19-A46C-B7FB25FEDF75}" type="presParOf" srcId="{8EFA65A9-8912-4431-9686-83828072126F}" destId="{C0855ADE-4AC4-4641-B8F0-3FCD2301AB89}" srcOrd="4" destOrd="0" presId="urn:microsoft.com/office/officeart/2005/8/layout/lProcess1"/>
    <dgm:cxn modelId="{68EE30BB-0F51-45D5-85DE-156D38BC412C}" type="presParOf" srcId="{A65DBD9B-3EB3-4E8E-A37B-3E0F711E0974}" destId="{F4B2C149-CC4D-41FD-8462-B398714F641D}" srcOrd="1" destOrd="0" presId="urn:microsoft.com/office/officeart/2005/8/layout/lProcess1"/>
    <dgm:cxn modelId="{E8019253-2667-4D02-804A-FC87C67125FB}" type="presParOf" srcId="{A65DBD9B-3EB3-4E8E-A37B-3E0F711E0974}" destId="{66DA4ABB-E45C-469A-A156-F888F3CDE0E7}" srcOrd="2" destOrd="0" presId="urn:microsoft.com/office/officeart/2005/8/layout/lProcess1"/>
    <dgm:cxn modelId="{B15F35C4-A1B0-4E60-83AE-A72CC0C87FF0}" type="presParOf" srcId="{66DA4ABB-E45C-469A-A156-F888F3CDE0E7}" destId="{C770791B-0B13-400C-AA8B-F28EDC60BD93}" srcOrd="0" destOrd="0" presId="urn:microsoft.com/office/officeart/2005/8/layout/lProcess1"/>
    <dgm:cxn modelId="{13CC79F8-2B08-4F2C-B980-320010CE9DDA}" type="presParOf" srcId="{66DA4ABB-E45C-469A-A156-F888F3CDE0E7}" destId="{1DC23F45-60BF-4356-8B45-517936B3C4F3}" srcOrd="1" destOrd="0" presId="urn:microsoft.com/office/officeart/2005/8/layout/lProcess1"/>
    <dgm:cxn modelId="{44625FF5-FC20-4EF8-9A7E-6F570A56E0FE}" type="presParOf" srcId="{66DA4ABB-E45C-469A-A156-F888F3CDE0E7}" destId="{FDF95B7E-A218-4A03-836B-944DAB266DD1}" srcOrd="2" destOrd="0" presId="urn:microsoft.com/office/officeart/2005/8/layout/lProcess1"/>
    <dgm:cxn modelId="{6ED3533C-889E-404E-9D77-3A8B9FD2E4BE}" type="presParOf" srcId="{66DA4ABB-E45C-469A-A156-F888F3CDE0E7}" destId="{6D1D44DC-34DC-4310-BFBD-F2F3EEF5A144}" srcOrd="3" destOrd="0" presId="urn:microsoft.com/office/officeart/2005/8/layout/lProcess1"/>
    <dgm:cxn modelId="{08E27142-D13E-48AE-AFCF-B888DAE0F5E7}" type="presParOf" srcId="{66DA4ABB-E45C-469A-A156-F888F3CDE0E7}" destId="{916BB7AE-652F-4BB8-89D1-5DDBDEFFAC1F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4656D-1673-484B-AD93-31F62F303A50}">
      <dsp:nvSpPr>
        <dsp:cNvPr id="0" name=""/>
        <dsp:cNvSpPr/>
      </dsp:nvSpPr>
      <dsp:spPr>
        <a:xfrm>
          <a:off x="1420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მწვავე ჰოსპიტალური </a:t>
          </a:r>
          <a:r>
            <a:rPr lang="ka-GE" sz="2300" kern="1200" dirty="0" smtClean="0"/>
            <a:t>საწოლები</a:t>
          </a:r>
          <a:endParaRPr lang="en-US" sz="2300" kern="1200" dirty="0"/>
        </a:p>
      </dsp:txBody>
      <dsp:txXfrm>
        <a:off x="27222" y="407401"/>
        <a:ext cx="3472208" cy="829349"/>
      </dsp:txXfrm>
    </dsp:sp>
    <dsp:sp modelId="{7697A03F-445F-4622-AA74-EE20AFDC0220}">
      <dsp:nvSpPr>
        <dsp:cNvPr id="0" name=""/>
        <dsp:cNvSpPr/>
      </dsp:nvSpPr>
      <dsp:spPr>
        <a:xfrm rot="5400000">
          <a:off x="1686243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56DE7-6831-4B5C-B72D-EFE5617D4CFF}">
      <dsp:nvSpPr>
        <dsp:cNvPr id="0" name=""/>
        <dsp:cNvSpPr/>
      </dsp:nvSpPr>
      <dsp:spPr>
        <a:xfrm>
          <a:off x="1420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არსებული</a:t>
          </a:r>
          <a:r>
            <a:rPr lang="en-US" sz="2200" kern="1200" dirty="0" smtClean="0"/>
            <a:t>:  1347</a:t>
          </a:r>
          <a:endParaRPr lang="en-US" sz="2200" kern="1200" dirty="0"/>
        </a:p>
      </dsp:txBody>
      <dsp:txXfrm>
        <a:off x="27222" y="1596687"/>
        <a:ext cx="3472208" cy="829349"/>
      </dsp:txXfrm>
    </dsp:sp>
    <dsp:sp modelId="{B2BB8072-6256-4143-9BFE-3FEDFC069F14}">
      <dsp:nvSpPr>
        <dsp:cNvPr id="0" name=""/>
        <dsp:cNvSpPr/>
      </dsp:nvSpPr>
      <dsp:spPr>
        <a:xfrm rot="5400000">
          <a:off x="1686243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5ADE-4AC4-4641-B8F0-3FCD2301AB89}">
      <dsp:nvSpPr>
        <dsp:cNvPr id="0" name=""/>
        <dsp:cNvSpPr/>
      </dsp:nvSpPr>
      <dsp:spPr>
        <a:xfrm>
          <a:off x="1420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პროგნოზი - </a:t>
          </a:r>
          <a:r>
            <a:rPr lang="ka-GE" sz="2200" kern="1200" dirty="0" smtClean="0"/>
            <a:t>2025 </a:t>
          </a:r>
          <a:endParaRPr lang="ka-GE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1040</a:t>
          </a:r>
          <a:endParaRPr lang="en-US" sz="2200" kern="1200" dirty="0"/>
        </a:p>
      </dsp:txBody>
      <dsp:txXfrm>
        <a:off x="27222" y="2785974"/>
        <a:ext cx="3472208" cy="829349"/>
      </dsp:txXfrm>
    </dsp:sp>
    <dsp:sp modelId="{C770791B-0B13-400C-AA8B-F28EDC60BD93}">
      <dsp:nvSpPr>
        <dsp:cNvPr id="0" name=""/>
        <dsp:cNvSpPr/>
      </dsp:nvSpPr>
      <dsp:spPr>
        <a:xfrm>
          <a:off x="4018566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გრძელვადიანი </a:t>
          </a:r>
          <a:r>
            <a:rPr lang="ka-GE" sz="2300" kern="1200" dirty="0" smtClean="0"/>
            <a:t>მოვლის/ საცხოვრისის საწოლები</a:t>
          </a:r>
          <a:endParaRPr lang="en-US" sz="2300" kern="1200" dirty="0"/>
        </a:p>
      </dsp:txBody>
      <dsp:txXfrm>
        <a:off x="4044368" y="407401"/>
        <a:ext cx="3472208" cy="829349"/>
      </dsp:txXfrm>
    </dsp:sp>
    <dsp:sp modelId="{1DC23F45-60BF-4356-8B45-517936B3C4F3}">
      <dsp:nvSpPr>
        <dsp:cNvPr id="0" name=""/>
        <dsp:cNvSpPr/>
      </dsp:nvSpPr>
      <dsp:spPr>
        <a:xfrm rot="5400000">
          <a:off x="5703389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95B7E-A218-4A03-836B-944DAB266DD1}">
      <dsp:nvSpPr>
        <dsp:cNvPr id="0" name=""/>
        <dsp:cNvSpPr/>
      </dsp:nvSpPr>
      <dsp:spPr>
        <a:xfrm>
          <a:off x="4018566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არსებული</a:t>
          </a:r>
          <a:r>
            <a:rPr lang="en-US" sz="2200" kern="1200" dirty="0" smtClean="0"/>
            <a:t>: 100</a:t>
          </a:r>
          <a:endParaRPr lang="en-US" sz="2200" kern="1200" dirty="0"/>
        </a:p>
      </dsp:txBody>
      <dsp:txXfrm>
        <a:off x="4044368" y="1596687"/>
        <a:ext cx="3472208" cy="829349"/>
      </dsp:txXfrm>
    </dsp:sp>
    <dsp:sp modelId="{6D1D44DC-34DC-4310-BFBD-F2F3EEF5A144}">
      <dsp:nvSpPr>
        <dsp:cNvPr id="0" name=""/>
        <dsp:cNvSpPr/>
      </dsp:nvSpPr>
      <dsp:spPr>
        <a:xfrm rot="5400000">
          <a:off x="5703389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BB7AE-652F-4BB8-89D1-5DDBDEFFAC1F}">
      <dsp:nvSpPr>
        <dsp:cNvPr id="0" name=""/>
        <dsp:cNvSpPr/>
      </dsp:nvSpPr>
      <dsp:spPr>
        <a:xfrm>
          <a:off x="4018566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პროგნოზი 2025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445</a:t>
          </a:r>
          <a:endParaRPr lang="en-US" sz="2200" kern="1200" dirty="0"/>
        </a:p>
      </dsp:txBody>
      <dsp:txXfrm>
        <a:off x="4044368" y="2785974"/>
        <a:ext cx="3472208" cy="829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B5006-ADA9-46A0-BE5E-6423E251A5E0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480E4-8D3B-4906-ACBA-E271BE478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4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1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7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5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2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5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5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9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0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37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473440" cy="1450757"/>
          </a:xfrm>
        </p:spPr>
        <p:txBody>
          <a:bodyPr>
            <a:noAutofit/>
          </a:bodyPr>
          <a:lstStyle/>
          <a:p>
            <a:r>
              <a:rPr lang="ka-GE" sz="3200" dirty="0" smtClean="0"/>
              <a:t>ფსიქიკური ჯანმრთელობის სერვისებისთვის მწვავე და გრძელვადიანი მოვლის ინფრასტრუქტურის საჭიროება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666966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80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543800" cy="1450757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აღჭურვა-რეაბილიტაცია, სერვისების განვითარება - 2019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711441" cy="4402666"/>
          </a:xfrm>
        </p:spPr>
        <p:txBody>
          <a:bodyPr>
            <a:normAutofit fontScale="85000" lnSpcReduction="10000"/>
          </a:bodyPr>
          <a:lstStyle/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შპს აღმოსავლეთ საქართველოს ფსიქიკური ჯანმრთელობის </a:t>
            </a:r>
            <a:r>
              <a:rPr lang="ka-GE" dirty="0" smtClean="0"/>
              <a:t>ცენტრის ბედიანის კლინიკის პაციენტების გადაყვანა სხვადასხვა დაწესებულებებში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შპს </a:t>
            </a:r>
            <a:r>
              <a:rPr lang="ka-GE" dirty="0"/>
              <a:t>აღმოსავლეთ საქართველოს ფსიქიკური ჯანმრთელობის ცენტრი - </a:t>
            </a:r>
            <a:r>
              <a:rPr lang="ka-GE" dirty="0" smtClean="0"/>
              <a:t>სურამის კლინიკის რეაბილიტაცია (</a:t>
            </a:r>
            <a:r>
              <a:rPr lang="ka-GE" dirty="0" smtClean="0">
                <a:cs typeface="Arial"/>
              </a:rPr>
              <a:t>≈</a:t>
            </a:r>
            <a:r>
              <a:rPr lang="ka-GE" dirty="0" smtClean="0"/>
              <a:t>59,000)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ქ. რუსთავში საცხოვრისის მშენებლობა და აღჭურვა (</a:t>
            </a:r>
            <a:r>
              <a:rPr lang="ka-GE" dirty="0">
                <a:cs typeface="Arial"/>
              </a:rPr>
              <a:t>≈ </a:t>
            </a:r>
            <a:r>
              <a:rPr lang="ka-GE" dirty="0" smtClean="0"/>
              <a:t>200,000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შპს „ფსიქიკური ჯანმრთელობისა და ნარკომანიის პრევენციის </a:t>
            </a:r>
            <a:r>
              <a:rPr lang="ka-GE" dirty="0" smtClean="0"/>
              <a:t>ცენტრის“ რეაბილიტაცია (</a:t>
            </a:r>
            <a:r>
              <a:rPr lang="ka-GE" dirty="0">
                <a:cs typeface="Arial"/>
              </a:rPr>
              <a:t>≈ </a:t>
            </a:r>
            <a:r>
              <a:rPr lang="ka-GE" dirty="0" smtClean="0"/>
              <a:t>100,000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24 საწოლიანი </a:t>
            </a:r>
            <a:r>
              <a:rPr lang="ka-GE" dirty="0" smtClean="0"/>
              <a:t>გრძელვადიანი </a:t>
            </a:r>
            <a:r>
              <a:rPr lang="ka-GE" dirty="0"/>
              <a:t>ზრუნვის საცხოვრისი (ტყვიავი?!) </a:t>
            </a:r>
            <a:r>
              <a:rPr lang="ka-GE" dirty="0" smtClean="0"/>
              <a:t>– 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15 ბენეფიციარის მომსახურების ხარჯები უკვე არსებულ საოჯახო ტიპის სახლებში (1 ბენეფიციარის სერვისი თვეში 900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10 ბენეფიციარისთვის საოჯახო სახლების მშენებლობა, ბენეფიციართა </a:t>
            </a:r>
            <a:r>
              <a:rPr lang="ka-GE" dirty="0"/>
              <a:t>მომსახურების ხარჯები </a:t>
            </a: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სათემო ამბულატორიული გუნდი </a:t>
            </a:r>
            <a:r>
              <a:rPr lang="ka-GE" smtClean="0"/>
              <a:t>- (ამჟამად 15 გუნდი - 31 </a:t>
            </a:r>
            <a:r>
              <a:rPr lang="ka-GE" dirty="0" smtClean="0"/>
              <a:t>გუნდი </a:t>
            </a:r>
            <a:r>
              <a:rPr lang="ka-GE" smtClean="0"/>
              <a:t>წლის ბოლომდე)</a:t>
            </a:r>
            <a:endParaRPr lang="ka-GE" dirty="0"/>
          </a:p>
          <a:p>
            <a:pPr marL="0" indent="0">
              <a:buNone/>
            </a:pP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ka-GE" dirty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818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აღჭურვა-რეაბილიტაცია, სერვისის განვითარება - </a:t>
            </a:r>
            <a:r>
              <a:rPr lang="ka-GE" sz="3200" dirty="0" smtClean="0"/>
              <a:t>2020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324" y="2057400"/>
            <a:ext cx="7543801" cy="4023360"/>
          </a:xfrm>
        </p:spPr>
        <p:txBody>
          <a:bodyPr>
            <a:normAutofit/>
          </a:bodyPr>
          <a:lstStyle/>
          <a:p>
            <a:pPr marL="231775" indent="-231775">
              <a:buFont typeface="Wingdings" panose="05000000000000000000" pitchFamily="2" charset="2"/>
              <a:buChar char="§"/>
            </a:pP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ქალაქ</a:t>
            </a:r>
            <a:r>
              <a:rPr lang="en-US" sz="2400" dirty="0"/>
              <a:t> </a:t>
            </a:r>
            <a:r>
              <a:rPr lang="en-US" sz="2400" dirty="0" err="1"/>
              <a:t>თბილისის</a:t>
            </a:r>
            <a:r>
              <a:rPr lang="en-US" sz="2400" dirty="0"/>
              <a:t> </a:t>
            </a:r>
            <a:r>
              <a:rPr lang="en-US" sz="2400" dirty="0" err="1"/>
              <a:t>ფსიქიკური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 smtClean="0"/>
              <a:t>ცენტრი</a:t>
            </a:r>
            <a:r>
              <a:rPr lang="ka-GE" sz="2400" dirty="0" smtClean="0"/>
              <a:t>ს</a:t>
            </a:r>
            <a:r>
              <a:rPr lang="en-US" sz="2400" dirty="0" smtClean="0"/>
              <a:t>“ </a:t>
            </a:r>
            <a:r>
              <a:rPr lang="ka-GE" sz="2400" dirty="0" smtClean="0"/>
              <a:t> </a:t>
            </a:r>
            <a:r>
              <a:rPr lang="ka-GE" sz="2400" dirty="0" smtClean="0"/>
              <a:t>რეაბილიტაცია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en-US" sz="2400" dirty="0" err="1" smtClean="0"/>
              <a:t>ლანჩხუთის</a:t>
            </a:r>
            <a:r>
              <a:rPr lang="en-US" sz="2400" dirty="0" smtClean="0"/>
              <a:t> </a:t>
            </a:r>
            <a:r>
              <a:rPr lang="en-US" sz="2400" dirty="0" err="1"/>
              <a:t>ფსიქონევროლოგიური</a:t>
            </a:r>
            <a:r>
              <a:rPr lang="en-US" sz="2400" dirty="0"/>
              <a:t> </a:t>
            </a:r>
            <a:r>
              <a:rPr lang="en-US" sz="2400" dirty="0" err="1"/>
              <a:t>დისპანსერი</a:t>
            </a:r>
            <a:r>
              <a:rPr lang="en-US" sz="2400" dirty="0"/>
              <a:t> </a:t>
            </a:r>
            <a:r>
              <a:rPr lang="ka-GE" sz="2400" dirty="0" smtClean="0"/>
              <a:t> </a:t>
            </a: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ნევრონი</a:t>
            </a:r>
            <a:r>
              <a:rPr lang="en-US" sz="2400" dirty="0" smtClean="0"/>
              <a:t>“</a:t>
            </a:r>
            <a:r>
              <a:rPr lang="ka-GE" sz="2400" dirty="0" smtClean="0"/>
              <a:t> (2020</a:t>
            </a:r>
            <a:r>
              <a:rPr lang="ka-GE" sz="2400" dirty="0" smtClean="0"/>
              <a:t>) (სამსჯელოა საცხოვრისად გადაკეთება)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24 საწოლიანი გრძელვადიანი ზრუნვის საცხოვრისი ?!</a:t>
            </a:r>
            <a:endParaRPr lang="ka-GE" sz="2400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საოჯახო </a:t>
            </a:r>
            <a:r>
              <a:rPr lang="ka-GE" sz="2400" dirty="0"/>
              <a:t>ტიპის საცხოვრისების მშენებლობა </a:t>
            </a:r>
            <a:endParaRPr lang="ka-GE" sz="2400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სათემო ამბულატორიული გუნდი - 9 ახალი გუნდი</a:t>
            </a:r>
            <a:endParaRPr lang="ka-GE" sz="2400" dirty="0" smtClean="0"/>
          </a:p>
          <a:p>
            <a:endParaRPr lang="ka-GE" sz="2400" dirty="0" smtClean="0"/>
          </a:p>
          <a:p>
            <a:pPr marL="457200" lvl="1" indent="0">
              <a:buNone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6437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</TotalTime>
  <Words>186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Retrospect</vt:lpstr>
      <vt:lpstr>ფსიქიკური ჯანმრთელობის სერვისებისთვის მწვავე და გრძელვადიანი მოვლის ინფრასტრუქტურის საჭიროება </vt:lpstr>
      <vt:lpstr>აღჭურვა-რეაბილიტაცია, სერვისების განვითარება - 2019</vt:lpstr>
      <vt:lpstr>აღჭურვა-რეაბილიტაცია, სერვისის განვითარება - 2020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ინფრასტრუქტურის განვითარება</dc:title>
  <dc:creator>Ketevan Goginashvili</dc:creator>
  <cp:lastModifiedBy>Ketevan Goginashvili</cp:lastModifiedBy>
  <cp:revision>21</cp:revision>
  <dcterms:created xsi:type="dcterms:W3CDTF">2019-04-30T14:46:52Z</dcterms:created>
  <dcterms:modified xsi:type="dcterms:W3CDTF">2019-08-01T09:14:19Z</dcterms:modified>
</cp:coreProperties>
</file>